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301" r:id="rId2"/>
    <p:sldId id="265" r:id="rId3"/>
    <p:sldId id="472" r:id="rId4"/>
    <p:sldId id="449" r:id="rId5"/>
    <p:sldId id="498" r:id="rId6"/>
    <p:sldId id="491" r:id="rId7"/>
    <p:sldId id="499" r:id="rId8"/>
    <p:sldId id="500" r:id="rId9"/>
    <p:sldId id="501" r:id="rId10"/>
    <p:sldId id="485" r:id="rId11"/>
    <p:sldId id="486" r:id="rId12"/>
    <p:sldId id="502" r:id="rId13"/>
    <p:sldId id="503" r:id="rId14"/>
    <p:sldId id="506" r:id="rId15"/>
    <p:sldId id="507" r:id="rId16"/>
    <p:sldId id="508" r:id="rId17"/>
    <p:sldId id="473" r:id="rId18"/>
    <p:sldId id="505" r:id="rId19"/>
    <p:sldId id="493" r:id="rId20"/>
    <p:sldId id="504" r:id="rId21"/>
    <p:sldId id="494" r:id="rId22"/>
    <p:sldId id="496" r:id="rId23"/>
    <p:sldId id="509" r:id="rId24"/>
    <p:sldId id="477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Light" panose="020F0302020204030204" pitchFamily="34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/>
    <p:restoredTop sz="94694"/>
  </p:normalViewPr>
  <p:slideViewPr>
    <p:cSldViewPr snapToGrid="0">
      <p:cViewPr varScale="1">
        <p:scale>
          <a:sx n="121" d="100"/>
          <a:sy n="121" d="100"/>
        </p:scale>
        <p:origin x="6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681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343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05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47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939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469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742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616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606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948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328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377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240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2525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258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82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57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36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32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2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228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 - Propensities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965434"/>
                <a:ext cx="10387263" cy="4892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Linear and non-linear predictors output the probability of belonging to a particular class 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965434"/>
                <a:ext cx="10387263" cy="4892566"/>
              </a:xfrm>
              <a:prstGeom prst="rect">
                <a:avLst/>
              </a:prstGeom>
              <a:blipFill>
                <a:blip r:embed="rId3"/>
                <a:stretch>
                  <a:fillRect l="-1099" t="-2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571B73E-109A-3095-7D70-FCFC472B8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28" y="3006609"/>
            <a:ext cx="6625991" cy="286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most common </a:t>
            </a:r>
            <a:r>
              <a:rPr lang="en-US" b="1" dirty="0"/>
              <a:t>loss</a:t>
            </a:r>
            <a:r>
              <a:rPr lang="en-US" dirty="0"/>
              <a:t> function in multi-class classification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1126B-0FEB-934C-C691-5E5C2753D29B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-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1126B-0FEB-934C-C691-5E5C2753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blipFill>
                <a:blip r:embed="rId3"/>
                <a:stretch>
                  <a:fillRect l="-52071" t="-145783" r="-592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E4B4363-D99C-CAA4-17E6-5D8572F84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95" y="4176297"/>
            <a:ext cx="2933700" cy="1714500"/>
          </a:xfrm>
          <a:prstGeom prst="rect">
            <a:avLst/>
          </a:prstGeom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A73488-AB9F-E3CE-CFAF-ACFAA82B9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0" y="4176297"/>
            <a:ext cx="31496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02FCD2-20FE-5F96-5D15-D7F9F626C497}"/>
              </a:ext>
            </a:extLst>
          </p:cNvPr>
          <p:cNvSpPr txBox="1"/>
          <p:nvPr/>
        </p:nvSpPr>
        <p:spPr>
          <a:xfrm>
            <a:off x="4521200" y="3503384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How do we determine the </a:t>
            </a:r>
            <a:r>
              <a:rPr lang="en-US" sz="1800" b="1" dirty="0">
                <a:solidFill>
                  <a:srgbClr val="FF0000"/>
                </a:solidFill>
              </a:rPr>
              <a:t>distance</a:t>
            </a:r>
            <a:r>
              <a:rPr lang="en-US" sz="1800" dirty="0"/>
              <a:t> between this two matrices?</a:t>
            </a:r>
            <a:endParaRPr lang="en-US" sz="1800" b="1" dirty="0"/>
          </a:p>
        </p:txBody>
      </p:sp>
      <p:pic>
        <p:nvPicPr>
          <p:cNvPr id="16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694E8E-F686-6140-EE47-25073C814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65839" y="4514344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978FA22-2287-30FF-7346-9843E243F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75871" y="5192261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B753292F-9283-4878-F74C-E8AB21D6E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69680" y="4832281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8C2F8A8C-5C9D-07F4-B008-9F750C1D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65839" y="5565044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3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most common </a:t>
            </a:r>
            <a:r>
              <a:rPr lang="en-US" b="1" dirty="0"/>
              <a:t>loss</a:t>
            </a:r>
            <a:r>
              <a:rPr lang="en-US" dirty="0"/>
              <a:t> function in multi-class classification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2" name="Picture 1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E4B4363-D99C-CAA4-17E6-5D8572F8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95" y="4176297"/>
            <a:ext cx="2933700" cy="1714500"/>
          </a:xfrm>
          <a:prstGeom prst="rect">
            <a:avLst/>
          </a:prstGeom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A73488-AB9F-E3CE-CFAF-ACFAA82B9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4176297"/>
            <a:ext cx="3149600" cy="1752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DC84C-D7F2-F193-50DA-98D210F959B5}"/>
                  </a:ext>
                </a:extLst>
              </p:cNvPr>
              <p:cNvSpPr txBox="1"/>
              <p:nvPr/>
            </p:nvSpPr>
            <p:spPr>
              <a:xfrm>
                <a:off x="7765394" y="4501501"/>
                <a:ext cx="39221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=0.105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DC84C-D7F2-F193-50DA-98D210F95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394" y="4501501"/>
                <a:ext cx="3922110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7B02B-611B-38A8-E615-04E7A2AE5B3F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-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7B02B-611B-38A8-E615-04E7A2AE5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blipFill>
                <a:blip r:embed="rId6"/>
                <a:stretch>
                  <a:fillRect l="-52071" t="-145783" r="-592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5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cost function is averaged over the observations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AED0-CCD0-78B0-B316-8F9FED0973ED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413453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-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AED0-CCD0-78B0-B316-8F9FED09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4134530" cy="1045543"/>
              </a:xfrm>
              <a:prstGeom prst="rect">
                <a:avLst/>
              </a:prstGeom>
              <a:blipFill>
                <a:blip r:embed="rId3"/>
                <a:stretch>
                  <a:fillRect l="-2147" t="-145783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E8C0E17-F330-F6D3-65DF-39E1DC452750}"/>
              </a:ext>
            </a:extLst>
          </p:cNvPr>
          <p:cNvGrpSpPr/>
          <p:nvPr/>
        </p:nvGrpSpPr>
        <p:grpSpPr>
          <a:xfrm>
            <a:off x="966537" y="3700693"/>
            <a:ext cx="3815670" cy="2959997"/>
            <a:chOff x="2267962" y="3312898"/>
            <a:chExt cx="3998137" cy="33569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983B3F-35C1-72AB-9DE9-0E66389DCA04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A8F9FF-5808-4515-7749-B892D5BE7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5BEE-C1FC-AC64-35B7-C22DEF6AFA3C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4F28E8E-9095-DEAE-8A31-1BABFB0D4315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064194-FA80-47F9-7D1C-C8C1511E2279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58C67B-61B6-B11D-9C8B-85568D459B86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2F34CF-CC79-93EE-2C44-9AC049B7C0CF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E355B2-85DE-DFF1-143D-4B2946A1E599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85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Binary Classification Algorithms?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still use binary classification algorithms in multi-class classification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Strategies: One-Vs-All (One-Vs-Rest) and One-Vs-One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1019087" y="3823098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87" y="3823098"/>
                <a:ext cx="6096000" cy="51373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1: Example of a binary classification for a dummy dataset with two... |  Download Scientific Diagram">
            <a:extLst>
              <a:ext uri="{FF2B5EF4-FFF2-40B4-BE49-F238E27FC236}">
                <a16:creationId xmlns:a16="http://schemas.microsoft.com/office/drawing/2014/main" id="{C9677910-B9BD-A4F0-5905-F446B75B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7" y="4661489"/>
            <a:ext cx="2603361" cy="195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CC85D8-2D51-D92B-EFD4-8A222DF6F2A5}"/>
              </a:ext>
            </a:extLst>
          </p:cNvPr>
          <p:cNvSpPr txBox="1"/>
          <p:nvPr/>
        </p:nvSpPr>
        <p:spPr>
          <a:xfrm>
            <a:off x="1019087" y="3429000"/>
            <a:ext cx="3708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05854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One-Vs-All (One-Vs-Rest)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approach implies fitting the model multiple times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each fit the binary classifier compares one class against the rest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7798259" y="3654932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259" y="3654932"/>
                <a:ext cx="6096000" cy="51373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Tips and Tricks for Multi-Class Classification | by Mohammed Terry-Jack |  Medium">
            <a:extLst>
              <a:ext uri="{FF2B5EF4-FFF2-40B4-BE49-F238E27FC236}">
                <a16:creationId xmlns:a16="http://schemas.microsoft.com/office/drawing/2014/main" id="{C98355E3-FAF7-6383-B842-71712C56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6" y="3339622"/>
            <a:ext cx="4600180" cy="32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3279E1-18BA-D3AA-9DF5-6AE4BE58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1916570" y="3911797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DB76FE8-C7B5-A870-D105-B933FEC1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1526813" y="5689590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0E9BD0A-B80C-BCDE-1BC4-AD12CBD0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2883521" y="5050037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AA1ED3-573B-5E6A-7951-30CCB03A5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5476387" y="3763410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079B2-E59A-4EA9-7723-E5F0F62B90B2}"/>
              </a:ext>
            </a:extLst>
          </p:cNvPr>
          <p:cNvSpPr txBox="1"/>
          <p:nvPr/>
        </p:nvSpPr>
        <p:spPr>
          <a:xfrm>
            <a:off x="5946172" y="3795071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A853DD9-1D97-457F-3440-7F0E06F5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395000" y="3773920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EB7ADB04-334B-97A5-2CEB-6C87FAC28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879646" y="374633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65089C63-AD13-B975-3CEA-9CCCAE3FE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879646" y="4722693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5BCAB-0A61-92A6-6983-6D3DDA9471C5}"/>
              </a:ext>
            </a:extLst>
          </p:cNvPr>
          <p:cNvSpPr txBox="1"/>
          <p:nvPr/>
        </p:nvSpPr>
        <p:spPr>
          <a:xfrm>
            <a:off x="5951973" y="474384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6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75DB8946-36B8-CEED-62B6-41320EA3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400801" y="4722693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7D70A3-7FB0-ED1F-24B8-0C2E9BFC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5511482" y="4717437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D7351558-F17F-60DA-4474-F3905404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400800" y="5707856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D7C960-E5F1-118E-AC9B-5B141E1B570D}"/>
              </a:ext>
            </a:extLst>
          </p:cNvPr>
          <p:cNvSpPr txBox="1"/>
          <p:nvPr/>
        </p:nvSpPr>
        <p:spPr>
          <a:xfrm>
            <a:off x="5975708" y="573100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2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59D986B-4563-BEEA-64E0-B19E88369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5476387" y="5688964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4026410E-4A0C-8556-12D7-05C290E6A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909182" y="5682267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/>
              <p:nvPr/>
            </p:nvSpPr>
            <p:spPr>
              <a:xfrm>
                <a:off x="7798259" y="4626035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259" y="4626035"/>
                <a:ext cx="6096000" cy="513730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/>
              <p:nvPr/>
            </p:nvSpPr>
            <p:spPr>
              <a:xfrm>
                <a:off x="7833595" y="5525051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595" y="5525051"/>
                <a:ext cx="6096000" cy="51373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4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58C4A5A-DA27-6C11-4EAF-0D802538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7" y="3178244"/>
            <a:ext cx="6059220" cy="1961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97F6D-2673-863C-87B9-39BA90CC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70" y="4167387"/>
            <a:ext cx="2438400" cy="1765300"/>
          </a:xfrm>
          <a:prstGeom prst="rect">
            <a:avLst/>
          </a:prstGeom>
        </p:spPr>
      </p:pic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One-Vs-One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approach implies fitting the model multiple times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each fit the binary classifier compares one class against each other class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4944815" y="5910337"/>
                <a:ext cx="3062433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15" y="5910337"/>
                <a:ext cx="3062433" cy="513730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3279E1-18BA-D3AA-9DF5-6AE4BE58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1488973" y="4142388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DB76FE8-C7B5-A870-D105-B933FEC1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1866350" y="5626760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0E9BD0A-B80C-BCDE-1BC4-AD12CBD0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3337761" y="4858992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AA1ED3-573B-5E6A-7951-30CCB03A5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5003226" y="5341831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079B2-E59A-4EA9-7723-E5F0F62B90B2}"/>
              </a:ext>
            </a:extLst>
          </p:cNvPr>
          <p:cNvSpPr txBox="1"/>
          <p:nvPr/>
        </p:nvSpPr>
        <p:spPr>
          <a:xfrm>
            <a:off x="5435373" y="5364979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A853DD9-1D97-457F-3440-7F0E06F5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8001922" y="5301180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EB7ADB04-334B-97A5-2CEB-6C87FAC28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7187049" y="528364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65089C63-AD13-B975-3CEA-9CCCAE3FE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9025736" y="5322399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5BCAB-0A61-92A6-6983-6D3DDA9471C5}"/>
              </a:ext>
            </a:extLst>
          </p:cNvPr>
          <p:cNvSpPr txBox="1"/>
          <p:nvPr/>
        </p:nvSpPr>
        <p:spPr>
          <a:xfrm>
            <a:off x="7576806" y="534554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7D70A3-7FB0-ED1F-24B8-0C2E9BFC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5922399" y="531193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D7C960-E5F1-118E-AC9B-5B141E1B570D}"/>
              </a:ext>
            </a:extLst>
          </p:cNvPr>
          <p:cNvSpPr txBox="1"/>
          <p:nvPr/>
        </p:nvSpPr>
        <p:spPr>
          <a:xfrm>
            <a:off x="9433868" y="535340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2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59D986B-4563-BEEA-64E0-B19E88369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9885535" y="5322987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/>
              <p:nvPr/>
            </p:nvSpPr>
            <p:spPr>
              <a:xfrm>
                <a:off x="9173436" y="5938438"/>
                <a:ext cx="1340562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436" y="5938438"/>
                <a:ext cx="1340562" cy="513730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/>
              <p:nvPr/>
            </p:nvSpPr>
            <p:spPr>
              <a:xfrm>
                <a:off x="7187049" y="5923075"/>
                <a:ext cx="1585653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49" y="5923075"/>
                <a:ext cx="1585653" cy="500650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071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IRIS Dataset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Classical ML dataset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90C2-EFE9-20B5-61E8-D2A8D50C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6" y="2708384"/>
            <a:ext cx="8216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60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IRIS Dataset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Classical ML dataset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5D19E-6EA2-C018-307E-2AC8D8FB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39" y="2392972"/>
            <a:ext cx="5211661" cy="3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478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11268" name="Picture 4" descr="Computer Vision - CNN for Multi-Class Classification - Michael Fuchs Python">
            <a:extLst>
              <a:ext uri="{FF2B5EF4-FFF2-40B4-BE49-F238E27FC236}">
                <a16:creationId xmlns:a16="http://schemas.microsoft.com/office/drawing/2014/main" id="{9B8860E1-E156-10B0-6333-08803347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4431096"/>
            <a:ext cx="5686097" cy="135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to determine if model is performing well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FEA00-1B77-1F54-59DC-F9261FDB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63" y="2709770"/>
            <a:ext cx="6592779" cy="33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65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Confusion Matrix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confusion matrix gives a summary of overall performance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Accuracy can be derived as the fraction of correct predictions</a:t>
            </a:r>
          </a:p>
        </p:txBody>
      </p:sp>
      <p:pic>
        <p:nvPicPr>
          <p:cNvPr id="26626" name="Picture 2" descr="Confusion Matrices - Part 2 | AI and ML Analytics Journey">
            <a:extLst>
              <a:ext uri="{FF2B5EF4-FFF2-40B4-BE49-F238E27FC236}">
                <a16:creationId xmlns:a16="http://schemas.microsoft.com/office/drawing/2014/main" id="{2816641B-68D1-D917-9738-C095C8B5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EF7AF5-70B6-B203-0142-3808A9D8C5A5}"/>
                  </a:ext>
                </a:extLst>
              </p:cNvPr>
              <p:cNvSpPr txBox="1"/>
              <p:nvPr/>
            </p:nvSpPr>
            <p:spPr>
              <a:xfrm>
                <a:off x="6096000" y="4227786"/>
                <a:ext cx="346627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18+16+13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EF7AF5-70B6-B203-0142-3808A9D8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27786"/>
                <a:ext cx="3466270" cy="693844"/>
              </a:xfrm>
              <a:prstGeom prst="rect">
                <a:avLst/>
              </a:prstGeom>
              <a:blipFill>
                <a:blip r:embed="rId4"/>
                <a:stretch>
                  <a:fillRect l="-1460" t="-1818" r="-10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6237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Recall (Sensitivity)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Detection rate for all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macro average (average by the number of classes).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8" name="Picture 2" descr="Confusion Matrices - Part 2 | AI and ML Analytics Journey">
            <a:extLst>
              <a:ext uri="{FF2B5EF4-FFF2-40B4-BE49-F238E27FC236}">
                <a16:creationId xmlns:a16="http://schemas.microsoft.com/office/drawing/2014/main" id="{A0FBD53A-E3E6-1A67-343E-75C698D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F235E-FBAB-003E-239A-B9C00348ADD9}"/>
                  </a:ext>
                </a:extLst>
              </p:cNvPr>
              <p:cNvSpPr txBox="1"/>
              <p:nvPr/>
            </p:nvSpPr>
            <p:spPr>
              <a:xfrm>
                <a:off x="5291317" y="3135088"/>
                <a:ext cx="3094245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setosa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F235E-FBAB-003E-239A-B9C00348A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17" y="3135088"/>
                <a:ext cx="3094245" cy="693844"/>
              </a:xfrm>
              <a:prstGeom prst="rect">
                <a:avLst/>
              </a:prstGeom>
              <a:blipFill>
                <a:blip r:embed="rId4"/>
                <a:stretch>
                  <a:fillRect l="-1633" r="-12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E77E7E-6EA4-59E5-20C9-191FC5F423D5}"/>
                  </a:ext>
                </a:extLst>
              </p:cNvPr>
              <p:cNvSpPr txBox="1"/>
              <p:nvPr/>
            </p:nvSpPr>
            <p:spPr>
              <a:xfrm>
                <a:off x="5273443" y="3868017"/>
                <a:ext cx="4326954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versicolor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=0.941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E77E7E-6EA4-59E5-20C9-191FC5F4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43" y="3868017"/>
                <a:ext cx="4326954" cy="692562"/>
              </a:xfrm>
              <a:prstGeom prst="rect">
                <a:avLst/>
              </a:prstGeom>
              <a:blipFill>
                <a:blip r:embed="rId5"/>
                <a:stretch>
                  <a:fillRect l="-1173" r="-11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BC24BA-B4B4-5272-5821-85629569FDC2}"/>
                  </a:ext>
                </a:extLst>
              </p:cNvPr>
              <p:cNvSpPr txBox="1"/>
              <p:nvPr/>
            </p:nvSpPr>
            <p:spPr>
              <a:xfrm>
                <a:off x="5302009" y="4599664"/>
                <a:ext cx="419659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virgin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𝑖𝑐𝑎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=0.866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BC24BA-B4B4-5272-5821-85629569F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09" y="4599664"/>
                <a:ext cx="4196598" cy="693844"/>
              </a:xfrm>
              <a:prstGeom prst="rect">
                <a:avLst/>
              </a:prstGeom>
              <a:blipFill>
                <a:blip r:embed="rId6"/>
                <a:stretch>
                  <a:fillRect l="-1208" t="-1818" r="-120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/>
              <p:nvPr/>
            </p:nvSpPr>
            <p:spPr>
              <a:xfrm>
                <a:off x="5302009" y="5408488"/>
                <a:ext cx="615553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macro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0.941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2+0.8667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=0.93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09" y="5408488"/>
                <a:ext cx="6155531" cy="693844"/>
              </a:xfrm>
              <a:prstGeom prst="rect">
                <a:avLst/>
              </a:prstGeom>
              <a:blipFill>
                <a:blip r:embed="rId7"/>
                <a:stretch>
                  <a:fillRect l="-617" r="-41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0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Recall (Sensitivity)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Detection rate for all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micro average (sum true detections over all </a:t>
            </a:r>
            <a:r>
              <a:rPr lang="en-US" dirty="0" err="1"/>
              <a:t>obs</a:t>
            </a:r>
            <a:r>
              <a:rPr lang="en-US" dirty="0"/>
              <a:t>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8" name="Picture 2" descr="Confusion Matrices - Part 2 | AI and ML Analytics Journey">
            <a:extLst>
              <a:ext uri="{FF2B5EF4-FFF2-40B4-BE49-F238E27FC236}">
                <a16:creationId xmlns:a16="http://schemas.microsoft.com/office/drawing/2014/main" id="{A0FBD53A-E3E6-1A67-343E-75C698D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/>
              <p:nvPr/>
            </p:nvSpPr>
            <p:spPr>
              <a:xfrm>
                <a:off x="5096058" y="3429000"/>
                <a:ext cx="511518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micro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18+16+13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18+17+15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0.9400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58" y="3429000"/>
                <a:ext cx="5115183" cy="700063"/>
              </a:xfrm>
              <a:prstGeom prst="rect">
                <a:avLst/>
              </a:prstGeom>
              <a:blipFill>
                <a:blip r:embed="rId4"/>
                <a:stretch>
                  <a:fillRect l="-990" t="-1818" r="-4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99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456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Classification Problems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3 main classification problems are: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A detailed case study on Multi-Label Classification with Machine Learning  algorithms and predicting movie tags based on plot summaries! | by Saugata  Paul | Medium">
            <a:extLst>
              <a:ext uri="{FF2B5EF4-FFF2-40B4-BE49-F238E27FC236}">
                <a16:creationId xmlns:a16="http://schemas.microsoft.com/office/drawing/2014/main" id="{AAD46BF7-9E6A-594A-BE86-3484135A8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4"/>
          <a:stretch/>
        </p:blipFill>
        <p:spPr bwMode="auto">
          <a:xfrm>
            <a:off x="557048" y="2522483"/>
            <a:ext cx="7733914" cy="38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0533E-F75E-E662-9549-52B176BB421A}"/>
              </a:ext>
            </a:extLst>
          </p:cNvPr>
          <p:cNvSpPr/>
          <p:nvPr/>
        </p:nvSpPr>
        <p:spPr>
          <a:xfrm>
            <a:off x="3184634" y="2581826"/>
            <a:ext cx="2392210" cy="3728099"/>
          </a:xfrm>
          <a:prstGeom prst="rect">
            <a:avLst/>
          </a:prstGeom>
          <a:solidFill>
            <a:srgbClr val="9F0927">
              <a:alpha val="29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a classification task with more than two classes.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8CAC-6A34-9964-54A7-EAC0323D9478}"/>
              </a:ext>
            </a:extLst>
          </p:cNvPr>
          <p:cNvSpPr txBox="1"/>
          <p:nvPr/>
        </p:nvSpPr>
        <p:spPr>
          <a:xfrm>
            <a:off x="8019393" y="2936152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Separating Hyperplanes</a:t>
            </a:r>
          </a:p>
          <a:p>
            <a:r>
              <a:rPr lang="en-US" b="1" dirty="0"/>
              <a:t>LINEAR</a:t>
            </a:r>
          </a:p>
        </p:txBody>
      </p:sp>
      <p:pic>
        <p:nvPicPr>
          <p:cNvPr id="1028" name="Picture 4" descr="Multiclass Classification • dissolve&lt;sup&gt;struct&lt;/sup&gt;">
            <a:extLst>
              <a:ext uri="{FF2B5EF4-FFF2-40B4-BE49-F238E27FC236}">
                <a16:creationId xmlns:a16="http://schemas.microsoft.com/office/drawing/2014/main" id="{453E0B76-9F0C-871F-D2DC-9FE5A52F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57752"/>
            <a:ext cx="3678621" cy="28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5978B-E8D7-3321-DC57-E8CF0ECE0812}"/>
              </a:ext>
            </a:extLst>
          </p:cNvPr>
          <p:cNvCxnSpPr>
            <a:cxnSpLocks/>
          </p:cNvCxnSpPr>
          <p:nvPr/>
        </p:nvCxnSpPr>
        <p:spPr>
          <a:xfrm flipH="1">
            <a:off x="4119848" y="3090041"/>
            <a:ext cx="3899545" cy="110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a classification task with more than two classes.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8CAC-6A34-9964-54A7-EAC0323D9478}"/>
              </a:ext>
            </a:extLst>
          </p:cNvPr>
          <p:cNvSpPr txBox="1"/>
          <p:nvPr/>
        </p:nvSpPr>
        <p:spPr>
          <a:xfrm>
            <a:off x="8019393" y="2936152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Separating Hyperplanes</a:t>
            </a:r>
          </a:p>
          <a:p>
            <a:r>
              <a:rPr lang="en-US" b="1" dirty="0"/>
              <a:t>NON-LINEAR</a:t>
            </a:r>
          </a:p>
        </p:txBody>
      </p:sp>
      <p:pic>
        <p:nvPicPr>
          <p:cNvPr id="13314" name="Picture 2" descr="Classification of multiclass problem based on multiple separation curves. |  Download Scientific Diagram">
            <a:extLst>
              <a:ext uri="{FF2B5EF4-FFF2-40B4-BE49-F238E27FC236}">
                <a16:creationId xmlns:a16="http://schemas.microsoft.com/office/drawing/2014/main" id="{A8F914FA-3925-F1F8-614D-0643EAC84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b="6968"/>
          <a:stretch/>
        </p:blipFill>
        <p:spPr bwMode="auto">
          <a:xfrm>
            <a:off x="1040523" y="3197762"/>
            <a:ext cx="4950373" cy="2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5978B-E8D7-3321-DC57-E8CF0ECE0812}"/>
              </a:ext>
            </a:extLst>
          </p:cNvPr>
          <p:cNvCxnSpPr>
            <a:cxnSpLocks/>
          </p:cNvCxnSpPr>
          <p:nvPr/>
        </p:nvCxnSpPr>
        <p:spPr>
          <a:xfrm flipH="1">
            <a:off x="3436883" y="3090041"/>
            <a:ext cx="4582510" cy="192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0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01A753-C9AD-6382-D767-246FF16291BF}"/>
              </a:ext>
            </a:extLst>
          </p:cNvPr>
          <p:cNvSpPr/>
          <p:nvPr/>
        </p:nvSpPr>
        <p:spPr>
          <a:xfrm rot="16200000">
            <a:off x="4903546" y="5623567"/>
            <a:ext cx="366010" cy="392833"/>
          </a:xfrm>
          <a:prstGeom prst="lef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22B6C7-1747-3196-BBFD-8359865CB5DD}"/>
              </a:ext>
            </a:extLst>
          </p:cNvPr>
          <p:cNvGrpSpPr/>
          <p:nvPr/>
        </p:nvGrpSpPr>
        <p:grpSpPr>
          <a:xfrm>
            <a:off x="598842" y="2020288"/>
            <a:ext cx="6730491" cy="4486994"/>
            <a:chOff x="230980" y="1272123"/>
            <a:chExt cx="6730491" cy="4486994"/>
          </a:xfrm>
        </p:grpSpPr>
        <p:pic>
          <p:nvPicPr>
            <p:cNvPr id="34" name="Picture 2" descr="Introducing Scikit-Learn | Python Data Science Handbook">
              <a:extLst>
                <a:ext uri="{FF2B5EF4-FFF2-40B4-BE49-F238E27FC236}">
                  <a16:creationId xmlns:a16="http://schemas.microsoft.com/office/drawing/2014/main" id="{EDEDE805-A2E0-B75A-E7B2-6F4FED43E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80" y="1272123"/>
              <a:ext cx="6730491" cy="4486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87F79AB-F8C4-CCB6-B8FA-B63A1FB0F69D}"/>
                </a:ext>
              </a:extLst>
            </p:cNvPr>
            <p:cNvGrpSpPr/>
            <p:nvPr/>
          </p:nvGrpSpPr>
          <p:grpSpPr>
            <a:xfrm>
              <a:off x="4947852" y="1988605"/>
              <a:ext cx="335113" cy="3401708"/>
              <a:chOff x="4947852" y="1988605"/>
              <a:chExt cx="335113" cy="340170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F4CE92-0EEC-C27B-4B9D-EF70A7C8E69E}"/>
                  </a:ext>
                </a:extLst>
              </p:cNvPr>
              <p:cNvSpPr txBox="1"/>
              <p:nvPr/>
            </p:nvSpPr>
            <p:spPr>
              <a:xfrm>
                <a:off x="4981279" y="198860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3EA0E4-9EA4-773E-ED5B-3C3788F90596}"/>
                  </a:ext>
                </a:extLst>
              </p:cNvPr>
              <p:cNvSpPr txBox="1"/>
              <p:nvPr/>
            </p:nvSpPr>
            <p:spPr>
              <a:xfrm>
                <a:off x="4981279" y="240674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6E7C5C-B179-9478-F232-C27FDABED997}"/>
                  </a:ext>
                </a:extLst>
              </p:cNvPr>
              <p:cNvSpPr txBox="1"/>
              <p:nvPr/>
            </p:nvSpPr>
            <p:spPr>
              <a:xfrm>
                <a:off x="4965245" y="28099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395AEA-56EE-CF54-43C9-B6A0A8879761}"/>
                  </a:ext>
                </a:extLst>
              </p:cNvPr>
              <p:cNvSpPr txBox="1"/>
              <p:nvPr/>
            </p:nvSpPr>
            <p:spPr>
              <a:xfrm>
                <a:off x="4949199" y="315473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F2257C-EFC0-4DF2-844F-03021CA10C36}"/>
                  </a:ext>
                </a:extLst>
              </p:cNvPr>
              <p:cNvSpPr txBox="1"/>
              <p:nvPr/>
            </p:nvSpPr>
            <p:spPr>
              <a:xfrm>
                <a:off x="4949199" y="35139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36ABB5-0AE9-6CBB-E35D-3300030E20CA}"/>
                  </a:ext>
                </a:extLst>
              </p:cNvPr>
              <p:cNvSpPr txBox="1"/>
              <p:nvPr/>
            </p:nvSpPr>
            <p:spPr>
              <a:xfrm>
                <a:off x="4949199" y="39304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3C3F2-568C-931F-B8DD-5B48015EC25E}"/>
                  </a:ext>
                </a:extLst>
              </p:cNvPr>
              <p:cNvSpPr txBox="1"/>
              <p:nvPr/>
            </p:nvSpPr>
            <p:spPr>
              <a:xfrm>
                <a:off x="4947852" y="429870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4B7C4A-5F47-CF0E-DCBF-4090A958827B}"/>
                  </a:ext>
                </a:extLst>
              </p:cNvPr>
              <p:cNvSpPr txBox="1"/>
              <p:nvPr/>
            </p:nvSpPr>
            <p:spPr>
              <a:xfrm>
                <a:off x="4965245" y="46488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B23F49-4099-1388-B7F6-A855608B34C3}"/>
                  </a:ext>
                </a:extLst>
              </p:cNvPr>
              <p:cNvSpPr txBox="1"/>
              <p:nvPr/>
            </p:nvSpPr>
            <p:spPr>
              <a:xfrm>
                <a:off x="4965245" y="50209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</a:p>
            </p:txBody>
          </p:sp>
        </p:grpSp>
      </p:grpSp>
      <p:pic>
        <p:nvPicPr>
          <p:cNvPr id="1434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A689C498-E99E-3B94-2758-40B41F47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6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01A753-C9AD-6382-D767-246FF16291BF}"/>
              </a:ext>
            </a:extLst>
          </p:cNvPr>
          <p:cNvSpPr/>
          <p:nvPr/>
        </p:nvSpPr>
        <p:spPr>
          <a:xfrm rot="16200000">
            <a:off x="4903546" y="5623567"/>
            <a:ext cx="366010" cy="392833"/>
          </a:xfrm>
          <a:prstGeom prst="lef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" descr="Introducing Scikit-Learn | Python Data Science Handbook">
            <a:extLst>
              <a:ext uri="{FF2B5EF4-FFF2-40B4-BE49-F238E27FC236}">
                <a16:creationId xmlns:a16="http://schemas.microsoft.com/office/drawing/2014/main" id="{93B95C5C-E917-1542-53F1-CF0EE112D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9" y="1690688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A2186E-BAAF-F3F9-6C42-14A3ACB45704}"/>
              </a:ext>
            </a:extLst>
          </p:cNvPr>
          <p:cNvSpPr/>
          <p:nvPr/>
        </p:nvSpPr>
        <p:spPr>
          <a:xfrm>
            <a:off x="4711953" y="1672919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ED8A6C-C0A1-CDA0-4CD7-B24C626C1731}"/>
              </a:ext>
            </a:extLst>
          </p:cNvPr>
          <p:cNvGrpSpPr/>
          <p:nvPr/>
        </p:nvGrpSpPr>
        <p:grpSpPr>
          <a:xfrm>
            <a:off x="5200100" y="2389402"/>
            <a:ext cx="335113" cy="3401708"/>
            <a:chOff x="4947852" y="1988605"/>
            <a:chExt cx="335113" cy="340170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553DE4-D741-9CAC-43C1-BA0F55DC7089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6D7224-7B00-2CDB-28C4-B23EC713694F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7B09D9-667B-7717-224A-8CFF529FDA85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2CA12B-0A78-CDAD-7097-CAF00B308B52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8D1E27-5ED3-586B-4C30-BE9392872570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D26F98-DF20-E0E4-91AC-6007F4919F58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E3B28B-0B17-70E0-E1B3-88480CF317FC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00AE8-4106-D7CC-5E78-48A017D09461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517BAD-F0D7-B6C8-5990-5A51F0A88D71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E6486001-F741-451C-32F9-FB6A34891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06" y="2211504"/>
            <a:ext cx="1077821" cy="37643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627ACCD-9551-0C20-7799-08F1A0ADF73D}"/>
              </a:ext>
            </a:extLst>
          </p:cNvPr>
          <p:cNvSpPr/>
          <p:nvPr/>
        </p:nvSpPr>
        <p:spPr>
          <a:xfrm>
            <a:off x="6743136" y="320927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B57481-3FD5-A22E-88B6-DFC94B05A677}"/>
              </a:ext>
            </a:extLst>
          </p:cNvPr>
          <p:cNvSpPr/>
          <p:nvPr/>
        </p:nvSpPr>
        <p:spPr>
          <a:xfrm>
            <a:off x="6762649" y="358009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3DE285-C082-DC1E-144D-A77F6DEB333E}"/>
              </a:ext>
            </a:extLst>
          </p:cNvPr>
          <p:cNvSpPr/>
          <p:nvPr/>
        </p:nvSpPr>
        <p:spPr>
          <a:xfrm>
            <a:off x="6735786" y="435129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171CB-9F8C-2427-8AEF-B3EAE7B5653B}"/>
              </a:ext>
            </a:extLst>
          </p:cNvPr>
          <p:cNvSpPr/>
          <p:nvPr/>
        </p:nvSpPr>
        <p:spPr>
          <a:xfrm>
            <a:off x="6762648" y="473154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2BB9A6-C195-B13D-CDCD-4B98C46718AA}"/>
              </a:ext>
            </a:extLst>
          </p:cNvPr>
          <p:cNvSpPr/>
          <p:nvPr/>
        </p:nvSpPr>
        <p:spPr>
          <a:xfrm>
            <a:off x="6743135" y="5479399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U-Turn Arrow 51">
            <a:extLst>
              <a:ext uri="{FF2B5EF4-FFF2-40B4-BE49-F238E27FC236}">
                <a16:creationId xmlns:a16="http://schemas.microsoft.com/office/drawing/2014/main" id="{5D189966-698D-F887-1A3E-280A74538475}"/>
              </a:ext>
            </a:extLst>
          </p:cNvPr>
          <p:cNvSpPr/>
          <p:nvPr/>
        </p:nvSpPr>
        <p:spPr>
          <a:xfrm rot="10800000">
            <a:off x="5318177" y="5942349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BE9DF97C-FB90-4D7C-F89B-F9774ACD1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39" name="Picture 2" descr="Introducing Scikit-Learn | Python Data Science Handbook">
            <a:extLst>
              <a:ext uri="{FF2B5EF4-FFF2-40B4-BE49-F238E27FC236}">
                <a16:creationId xmlns:a16="http://schemas.microsoft.com/office/drawing/2014/main" id="{DE2E9220-5E16-6A27-8608-32A535D1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9" y="1708457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B07FC81-917A-95E1-B6B8-DE89E7D690AD}"/>
              </a:ext>
            </a:extLst>
          </p:cNvPr>
          <p:cNvSpPr/>
          <p:nvPr/>
        </p:nvSpPr>
        <p:spPr>
          <a:xfrm>
            <a:off x="4888253" y="1690688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7AFA21-36F6-15F5-039E-981987EF403C}"/>
              </a:ext>
            </a:extLst>
          </p:cNvPr>
          <p:cNvGrpSpPr/>
          <p:nvPr/>
        </p:nvGrpSpPr>
        <p:grpSpPr>
          <a:xfrm>
            <a:off x="5376400" y="2407171"/>
            <a:ext cx="335113" cy="3401708"/>
            <a:chOff x="4947852" y="1988605"/>
            <a:chExt cx="335113" cy="34017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00031E-A434-BCBB-EEDA-7777D98CD04E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DDA919-DD5D-EA81-2210-68A668D05056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7CB824-A492-A05A-2E79-506A53D094D8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788023-EDA3-8267-6154-45CE2C42596D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49236B-7A7B-26E8-3794-9DB7188DD1A8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DB7AA3-18AB-3A7C-397D-74BE1B21EFFA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12026CB-FC44-B97B-1D81-965CE8DA9A68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32AFD0-FB7B-8B92-5DDA-64578CA3AF9A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75241A-BE0E-7299-5EF1-7D8801EB5C9C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BEEFAD9B-6182-43AA-F4EE-F18C5990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06" y="2229273"/>
            <a:ext cx="1077821" cy="376432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952E56C-E2FA-36AD-59CE-76082C374356}"/>
              </a:ext>
            </a:extLst>
          </p:cNvPr>
          <p:cNvSpPr/>
          <p:nvPr/>
        </p:nvSpPr>
        <p:spPr>
          <a:xfrm>
            <a:off x="6919435" y="326214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796C0-0D77-C8C6-8789-C672806010B5}"/>
              </a:ext>
            </a:extLst>
          </p:cNvPr>
          <p:cNvSpPr/>
          <p:nvPr/>
        </p:nvSpPr>
        <p:spPr>
          <a:xfrm>
            <a:off x="6919435" y="287633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C463B2-CD6A-F46A-6491-A81BAC3294F2}"/>
              </a:ext>
            </a:extLst>
          </p:cNvPr>
          <p:cNvSpPr/>
          <p:nvPr/>
        </p:nvSpPr>
        <p:spPr>
          <a:xfrm>
            <a:off x="6912086" y="4369065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991A8E-1509-16BF-095A-F96C59316D6F}"/>
              </a:ext>
            </a:extLst>
          </p:cNvPr>
          <p:cNvSpPr/>
          <p:nvPr/>
        </p:nvSpPr>
        <p:spPr>
          <a:xfrm>
            <a:off x="6938948" y="474931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F25077-E87F-31F4-88E8-70EF45A7E3D9}"/>
              </a:ext>
            </a:extLst>
          </p:cNvPr>
          <p:cNvSpPr/>
          <p:nvPr/>
        </p:nvSpPr>
        <p:spPr>
          <a:xfrm>
            <a:off x="6919435" y="511253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385D01-0E9D-2189-56E3-3F3D02B218EA}"/>
              </a:ext>
            </a:extLst>
          </p:cNvPr>
          <p:cNvSpPr/>
          <p:nvPr/>
        </p:nvSpPr>
        <p:spPr>
          <a:xfrm>
            <a:off x="6939704" y="251429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903AA-8A51-FDE6-B018-63E7C5E3FBC7}"/>
              </a:ext>
            </a:extLst>
          </p:cNvPr>
          <p:cNvSpPr/>
          <p:nvPr/>
        </p:nvSpPr>
        <p:spPr>
          <a:xfrm>
            <a:off x="6938948" y="399153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U-Turn Arrow 62">
            <a:extLst>
              <a:ext uri="{FF2B5EF4-FFF2-40B4-BE49-F238E27FC236}">
                <a16:creationId xmlns:a16="http://schemas.microsoft.com/office/drawing/2014/main" id="{EFD01F5C-7D83-3483-6FEB-EC299657EF16}"/>
              </a:ext>
            </a:extLst>
          </p:cNvPr>
          <p:cNvSpPr/>
          <p:nvPr/>
        </p:nvSpPr>
        <p:spPr>
          <a:xfrm rot="10800000">
            <a:off x="5494477" y="5960118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4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58007B73-91AE-49EB-CF7C-02B0014C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22" name="Picture 2" descr="Introducing Scikit-Learn | Python Data Science Handbook">
            <a:extLst>
              <a:ext uri="{FF2B5EF4-FFF2-40B4-BE49-F238E27FC236}">
                <a16:creationId xmlns:a16="http://schemas.microsoft.com/office/drawing/2014/main" id="{893DCC51-0A8A-635A-32E1-F7F8B19D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6" y="1708457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87BBAF4-7B98-029D-2B8C-4B657ACBF49C}"/>
              </a:ext>
            </a:extLst>
          </p:cNvPr>
          <p:cNvSpPr/>
          <p:nvPr/>
        </p:nvSpPr>
        <p:spPr>
          <a:xfrm>
            <a:off x="4911650" y="1690688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D0D53-53B8-5704-0592-3FD841E45520}"/>
              </a:ext>
            </a:extLst>
          </p:cNvPr>
          <p:cNvGrpSpPr/>
          <p:nvPr/>
        </p:nvGrpSpPr>
        <p:grpSpPr>
          <a:xfrm>
            <a:off x="5399797" y="2407171"/>
            <a:ext cx="335113" cy="3401708"/>
            <a:chOff x="4947852" y="1988605"/>
            <a:chExt cx="335113" cy="34017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252488-B426-AAA7-1D53-8F8E9F187CD8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F94924-819F-FFA8-B8B7-6FDBED7491B4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1402A2-DC33-1EC9-6D6A-9676A5ABC578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045209-300E-FC7F-0C98-BB3B9260B572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DAE39-AE7B-9EEB-DE16-5205598915ED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8F7676-2002-237F-95EF-307B99AFB4A4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078C90-11C4-46D9-96B5-7B34A7E9EF78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945967-A5D8-BAEE-A919-E31B16E55365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8057A3-47F4-F250-F337-82C130B7E380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EFF-95D2-3780-57C5-8678331E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03" y="2229273"/>
            <a:ext cx="1077821" cy="37643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2107E3-9F83-84CF-6012-58785B850C2F}"/>
              </a:ext>
            </a:extLst>
          </p:cNvPr>
          <p:cNvSpPr/>
          <p:nvPr/>
        </p:nvSpPr>
        <p:spPr>
          <a:xfrm>
            <a:off x="6942832" y="3616172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61E10F-2A08-A407-08F4-05C469DC10AF}"/>
              </a:ext>
            </a:extLst>
          </p:cNvPr>
          <p:cNvSpPr/>
          <p:nvPr/>
        </p:nvSpPr>
        <p:spPr>
          <a:xfrm>
            <a:off x="6942832" y="287633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655ACD-8194-C195-0E4F-12E20C434D3A}"/>
              </a:ext>
            </a:extLst>
          </p:cNvPr>
          <p:cNvSpPr/>
          <p:nvPr/>
        </p:nvSpPr>
        <p:spPr>
          <a:xfrm>
            <a:off x="6918659" y="5492587"/>
            <a:ext cx="378799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63F7C3-FC15-9A74-ED1C-78DE73F85C40}"/>
              </a:ext>
            </a:extLst>
          </p:cNvPr>
          <p:cNvSpPr/>
          <p:nvPr/>
        </p:nvSpPr>
        <p:spPr>
          <a:xfrm>
            <a:off x="6942832" y="5141856"/>
            <a:ext cx="354626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F33393-92EF-3979-4C60-6113F0FA98AD}"/>
              </a:ext>
            </a:extLst>
          </p:cNvPr>
          <p:cNvSpPr/>
          <p:nvPr/>
        </p:nvSpPr>
        <p:spPr>
          <a:xfrm>
            <a:off x="6963101" y="251429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B90FF7-FC50-EA13-9334-32D7D8FAE557}"/>
              </a:ext>
            </a:extLst>
          </p:cNvPr>
          <p:cNvSpPr/>
          <p:nvPr/>
        </p:nvSpPr>
        <p:spPr>
          <a:xfrm>
            <a:off x="6962345" y="399153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U-Turn Arrow 50">
            <a:extLst>
              <a:ext uri="{FF2B5EF4-FFF2-40B4-BE49-F238E27FC236}">
                <a16:creationId xmlns:a16="http://schemas.microsoft.com/office/drawing/2014/main" id="{03D7F615-C8E4-CCEF-495A-697CB5DC9530}"/>
              </a:ext>
            </a:extLst>
          </p:cNvPr>
          <p:cNvSpPr/>
          <p:nvPr/>
        </p:nvSpPr>
        <p:spPr>
          <a:xfrm rot="10800000">
            <a:off x="5517874" y="5960118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91BDE2FA-7E50-01F7-4677-19957BA8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70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11593</TotalTime>
  <Words>651</Words>
  <Application>Microsoft Macintosh PowerPoint</Application>
  <PresentationFormat>Widescreen</PresentationFormat>
  <Paragraphs>266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Lato</vt:lpstr>
      <vt:lpstr>Arial</vt:lpstr>
      <vt:lpstr>Roboto Slab</vt:lpstr>
      <vt:lpstr>Lato Light</vt:lpstr>
      <vt:lpstr>Calibri</vt:lpstr>
      <vt:lpstr>Cambria Math</vt:lpstr>
      <vt:lpstr>Wingdings</vt:lpstr>
      <vt:lpstr>Office Theme</vt:lpstr>
      <vt:lpstr>Module 2</vt:lpstr>
      <vt:lpstr>Multi-Class Classification</vt:lpstr>
      <vt:lpstr>Types of Classification Problems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 - Propensities</vt:lpstr>
      <vt:lpstr>Categorical Cross-Entropy</vt:lpstr>
      <vt:lpstr>Categorical Cross-Entropy</vt:lpstr>
      <vt:lpstr>Categorical Cross-Entropy</vt:lpstr>
      <vt:lpstr>Binary Classification Algorithms?</vt:lpstr>
      <vt:lpstr>One-Vs-All (One-Vs-Rest)</vt:lpstr>
      <vt:lpstr>One-Vs-One</vt:lpstr>
      <vt:lpstr>IRIS Dataset</vt:lpstr>
      <vt:lpstr>IRIS Dataset</vt:lpstr>
      <vt:lpstr>Python</vt:lpstr>
      <vt:lpstr>Metrics</vt:lpstr>
      <vt:lpstr>Metrics Review: Confusion Matrix</vt:lpstr>
      <vt:lpstr>Metrics Review: Recall (Sensitivity)</vt:lpstr>
      <vt:lpstr>Metrics Review: Recall (Sensitivity)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154</cp:revision>
  <dcterms:modified xsi:type="dcterms:W3CDTF">2024-02-26T14:44:46Z</dcterms:modified>
</cp:coreProperties>
</file>